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8" r:id="rId6"/>
    <p:sldId id="260" r:id="rId7"/>
    <p:sldId id="261" r:id="rId8"/>
    <p:sldId id="262" r:id="rId9"/>
    <p:sldId id="263" r:id="rId10"/>
    <p:sldId id="269" r:id="rId11"/>
    <p:sldId id="264" r:id="rId12"/>
    <p:sldId id="272" r:id="rId13"/>
    <p:sldId id="273" r:id="rId14"/>
    <p:sldId id="271" r:id="rId15"/>
    <p:sldId id="274" r:id="rId16"/>
    <p:sldId id="275" r:id="rId17"/>
    <p:sldId id="270" r:id="rId18"/>
    <p:sldId id="266" r:id="rId19"/>
    <p:sldId id="267" r:id="rId20"/>
  </p:sldIdLst>
  <p:sldSz cx="6858000" cy="51435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hy Dipierro" initials="C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47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1570" autoAdjust="0"/>
  </p:normalViewPr>
  <p:slideViewPr>
    <p:cSldViewPr snapToObjects="1">
      <p:cViewPr varScale="1">
        <p:scale>
          <a:sx n="217" d="100"/>
          <a:sy n="217" d="100"/>
        </p:scale>
        <p:origin x="1902" y="168"/>
      </p:cViewPr>
      <p:guideLst>
        <p:guide orient="horz" pos="1620"/>
        <p:guide pos="2160"/>
      </p:guideLst>
    </p:cSldViewPr>
  </p:slideViewPr>
  <p:outlineViewPr>
    <p:cViewPr>
      <p:scale>
        <a:sx n="33" d="100"/>
        <a:sy n="33" d="100"/>
      </p:scale>
      <p:origin x="0" y="-10902"/>
    </p:cViewPr>
  </p:outlineViewPr>
  <p:notesTextViewPr>
    <p:cViewPr>
      <p:scale>
        <a:sx n="100" d="100"/>
        <a:sy n="100" d="100"/>
      </p:scale>
      <p:origin x="0" y="0"/>
    </p:cViewPr>
  </p:notesTextViewPr>
  <p:sorterViewPr>
    <p:cViewPr>
      <p:scale>
        <a:sx n="66" d="100"/>
        <a:sy n="66" d="100"/>
      </p:scale>
      <p:origin x="0" y="64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C756417-E8C3-1243-A99E-35FB47A5BCB1}" type="datetimeFigureOut">
              <a:rPr lang="en-US" smtClean="0"/>
              <a:pPr/>
              <a:t>4/18/2019</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65C5B97-7B36-A144-8769-5C9BE45D1F18}" type="slidenum">
              <a:rPr lang="en-US" smtClean="0"/>
              <a:pPr/>
              <a:t>‹#›</a:t>
            </a:fld>
            <a:endParaRPr lang="en-US" dirty="0"/>
          </a:p>
        </p:txBody>
      </p:sp>
    </p:spTree>
    <p:extLst>
      <p:ext uri="{BB962C8B-B14F-4D97-AF65-F5344CB8AC3E}">
        <p14:creationId xmlns:p14="http://schemas.microsoft.com/office/powerpoint/2010/main" val="4287257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1A000482-1102-3440-B0B5-A14E48B5AF9C}" type="datetimeFigureOut">
              <a:rPr lang="en-US" smtClean="0"/>
              <a:pPr/>
              <a:t>4/18/2019</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4A26BA3-81A2-7C40-945F-19FA6F28FFDD}" type="slidenum">
              <a:rPr lang="en-US" smtClean="0"/>
              <a:pPr/>
              <a:t>‹#›</a:t>
            </a:fld>
            <a:endParaRPr lang="en-US" dirty="0"/>
          </a:p>
        </p:txBody>
      </p:sp>
    </p:spTree>
    <p:extLst>
      <p:ext uri="{BB962C8B-B14F-4D97-AF65-F5344CB8AC3E}">
        <p14:creationId xmlns:p14="http://schemas.microsoft.com/office/powerpoint/2010/main" val="41869861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A26BA3-81A2-7C40-945F-19FA6F28FFDD}" type="slidenum">
              <a:rPr lang="en-US" smtClean="0"/>
              <a:pPr/>
              <a:t>7</a:t>
            </a:fld>
            <a:endParaRPr lang="en-US" dirty="0"/>
          </a:p>
        </p:txBody>
      </p:sp>
    </p:spTree>
    <p:extLst>
      <p:ext uri="{BB962C8B-B14F-4D97-AF65-F5344CB8AC3E}">
        <p14:creationId xmlns:p14="http://schemas.microsoft.com/office/powerpoint/2010/main" val="1649125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72247B-AFB3-4FE7-9501-BA25A8F0124E}"/>
              </a:ext>
            </a:extLst>
          </p:cNvPr>
          <p:cNvPicPr>
            <a:picLocks noChangeAspect="1"/>
          </p:cNvPicPr>
          <p:nvPr userDrawn="1"/>
        </p:nvPicPr>
        <p:blipFill>
          <a:blip r:embed="rId2"/>
          <a:stretch>
            <a:fillRect/>
          </a:stretch>
        </p:blipFill>
        <p:spPr>
          <a:xfrm>
            <a:off x="0" y="0"/>
            <a:ext cx="6858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 y="57151"/>
            <a:ext cx="6686550" cy="380999"/>
          </a:xfrm>
          <a:prstGeom prst="rect">
            <a:avLst/>
          </a:prstGeom>
        </p:spPr>
        <p:txBody>
          <a:bodyPr>
            <a:noAutofit/>
          </a:bodyPr>
          <a:lstStyle>
            <a:lvl1pPr algn="l">
              <a:defRPr sz="2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42875" y="441724"/>
            <a:ext cx="6600825" cy="3882626"/>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013">
                <a:latin typeface="Arial" panose="020B0604020202020204" pitchFamily="34" charset="0"/>
                <a:cs typeface="Arial" panose="020B0604020202020204" pitchFamily="34" charset="0"/>
              </a:defRPr>
            </a:lvl4pPr>
            <a:lvl5pPr>
              <a:defRPr sz="1013">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AA5C2C4-869C-4BF2-BC1A-0CA6DEBC563C}"/>
              </a:ext>
            </a:extLst>
          </p:cNvPr>
          <p:cNvPicPr>
            <a:picLocks noChangeAspect="1"/>
          </p:cNvPicPr>
          <p:nvPr userDrawn="1"/>
        </p:nvPicPr>
        <p:blipFill>
          <a:blip r:embed="rId2"/>
          <a:stretch>
            <a:fillRect/>
          </a:stretch>
        </p:blipFill>
        <p:spPr>
          <a:xfrm>
            <a:off x="0" y="4476750"/>
            <a:ext cx="6858000" cy="709910"/>
          </a:xfrm>
          <a:prstGeom prst="rect">
            <a:avLst/>
          </a:prstGeom>
        </p:spPr>
      </p:pic>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defTabSz="257169" rtl="0" eaLnBrk="1" latinLnBrk="0" hangingPunct="1">
        <a:spcBef>
          <a:spcPct val="0"/>
        </a:spcBef>
        <a:buNone/>
        <a:defRPr sz="2475" kern="1200">
          <a:solidFill>
            <a:schemeClr val="tx1"/>
          </a:solidFill>
          <a:latin typeface="+mj-lt"/>
          <a:ea typeface="+mj-ea"/>
          <a:cs typeface="+mj-cs"/>
        </a:defRPr>
      </a:lvl1pPr>
    </p:titleStyle>
    <p:bodyStyle>
      <a:lvl1pPr marL="192876" indent="-192876" algn="l" defTabSz="257169" rtl="0" eaLnBrk="1" latinLnBrk="0" hangingPunct="1">
        <a:spcBef>
          <a:spcPct val="20000"/>
        </a:spcBef>
        <a:buFont typeface="Arial"/>
        <a:buChar char="•"/>
        <a:defRPr sz="1800" kern="1200">
          <a:solidFill>
            <a:schemeClr val="tx1"/>
          </a:solidFill>
          <a:latin typeface="+mn-lt"/>
          <a:ea typeface="+mn-ea"/>
          <a:cs typeface="+mn-cs"/>
        </a:defRPr>
      </a:lvl1pPr>
      <a:lvl2pPr marL="417899" indent="-160731" algn="l" defTabSz="257169" rtl="0" eaLnBrk="1" latinLnBrk="0" hangingPunct="1">
        <a:spcBef>
          <a:spcPct val="20000"/>
        </a:spcBef>
        <a:buFont typeface="Arial"/>
        <a:buChar char="–"/>
        <a:defRPr sz="1575" kern="1200">
          <a:solidFill>
            <a:schemeClr val="tx1"/>
          </a:solidFill>
          <a:latin typeface="+mn-lt"/>
          <a:ea typeface="+mn-ea"/>
          <a:cs typeface="+mn-cs"/>
        </a:defRPr>
      </a:lvl2pPr>
      <a:lvl3pPr marL="642921" indent="-128585" algn="l" defTabSz="257169" rtl="0" eaLnBrk="1" latinLnBrk="0" hangingPunct="1">
        <a:spcBef>
          <a:spcPct val="20000"/>
        </a:spcBef>
        <a:buFont typeface="Arial"/>
        <a:buChar char="•"/>
        <a:defRPr sz="1350" kern="1200">
          <a:solidFill>
            <a:schemeClr val="tx1"/>
          </a:solidFill>
          <a:latin typeface="+mn-lt"/>
          <a:ea typeface="+mn-ea"/>
          <a:cs typeface="+mn-cs"/>
        </a:defRPr>
      </a:lvl3pPr>
      <a:lvl4pPr marL="900090" indent="-128585" algn="l" defTabSz="257169" rtl="0" eaLnBrk="1" latinLnBrk="0" hangingPunct="1">
        <a:spcBef>
          <a:spcPct val="20000"/>
        </a:spcBef>
        <a:buFont typeface="Arial"/>
        <a:buChar char="–"/>
        <a:defRPr sz="1125" kern="1200">
          <a:solidFill>
            <a:schemeClr val="tx1"/>
          </a:solidFill>
          <a:latin typeface="+mn-lt"/>
          <a:ea typeface="+mn-ea"/>
          <a:cs typeface="+mn-cs"/>
        </a:defRPr>
      </a:lvl4pPr>
      <a:lvl5pPr marL="1157259" indent="-128585" algn="l" defTabSz="257169" rtl="0" eaLnBrk="1" latinLnBrk="0" hangingPunct="1">
        <a:spcBef>
          <a:spcPct val="20000"/>
        </a:spcBef>
        <a:buFont typeface="Arial"/>
        <a:buChar char="»"/>
        <a:defRPr sz="1125" kern="1200">
          <a:solidFill>
            <a:schemeClr val="tx1"/>
          </a:solidFill>
          <a:latin typeface="+mn-lt"/>
          <a:ea typeface="+mn-ea"/>
          <a:cs typeface="+mn-cs"/>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9" rtl="0" eaLnBrk="1" latinLnBrk="0" hangingPunct="1">
        <a:defRPr sz="1013" kern="1200">
          <a:solidFill>
            <a:schemeClr val="tx1"/>
          </a:solidFill>
          <a:latin typeface="+mn-lt"/>
          <a:ea typeface="+mn-ea"/>
          <a:cs typeface="+mn-cs"/>
        </a:defRPr>
      </a:lvl1pPr>
      <a:lvl2pPr marL="257169" algn="l" defTabSz="257169" rtl="0" eaLnBrk="1" latinLnBrk="0" hangingPunct="1">
        <a:defRPr sz="1013" kern="1200">
          <a:solidFill>
            <a:schemeClr val="tx1"/>
          </a:solidFill>
          <a:latin typeface="+mn-lt"/>
          <a:ea typeface="+mn-ea"/>
          <a:cs typeface="+mn-cs"/>
        </a:defRPr>
      </a:lvl2pPr>
      <a:lvl3pPr marL="514337" algn="l" defTabSz="257169" rtl="0" eaLnBrk="1" latinLnBrk="0" hangingPunct="1">
        <a:defRPr sz="1013" kern="1200">
          <a:solidFill>
            <a:schemeClr val="tx1"/>
          </a:solidFill>
          <a:latin typeface="+mn-lt"/>
          <a:ea typeface="+mn-ea"/>
          <a:cs typeface="+mn-cs"/>
        </a:defRPr>
      </a:lvl3pPr>
      <a:lvl4pPr marL="771506" algn="l" defTabSz="257169" rtl="0" eaLnBrk="1" latinLnBrk="0" hangingPunct="1">
        <a:defRPr sz="1013" kern="1200">
          <a:solidFill>
            <a:schemeClr val="tx1"/>
          </a:solidFill>
          <a:latin typeface="+mn-lt"/>
          <a:ea typeface="+mn-ea"/>
          <a:cs typeface="+mn-cs"/>
        </a:defRPr>
      </a:lvl4pPr>
      <a:lvl5pPr marL="1028675" algn="l" defTabSz="257169" rtl="0" eaLnBrk="1" latinLnBrk="0" hangingPunct="1">
        <a:defRPr sz="1013" kern="1200">
          <a:solidFill>
            <a:schemeClr val="tx1"/>
          </a:solidFill>
          <a:latin typeface="+mn-lt"/>
          <a:ea typeface="+mn-ea"/>
          <a:cs typeface="+mn-cs"/>
        </a:defRPr>
      </a:lvl5pPr>
      <a:lvl6pPr marL="1285843" algn="l" defTabSz="257169" rtl="0" eaLnBrk="1" latinLnBrk="0" hangingPunct="1">
        <a:defRPr sz="1013" kern="1200">
          <a:solidFill>
            <a:schemeClr val="tx1"/>
          </a:solidFill>
          <a:latin typeface="+mn-lt"/>
          <a:ea typeface="+mn-ea"/>
          <a:cs typeface="+mn-cs"/>
        </a:defRPr>
      </a:lvl6pPr>
      <a:lvl7pPr marL="1543011" algn="l" defTabSz="257169" rtl="0" eaLnBrk="1" latinLnBrk="0" hangingPunct="1">
        <a:defRPr sz="1013" kern="1200">
          <a:solidFill>
            <a:schemeClr val="tx1"/>
          </a:solidFill>
          <a:latin typeface="+mn-lt"/>
          <a:ea typeface="+mn-ea"/>
          <a:cs typeface="+mn-cs"/>
        </a:defRPr>
      </a:lvl7pPr>
      <a:lvl8pPr marL="1800180" algn="l" defTabSz="257169" rtl="0" eaLnBrk="1" latinLnBrk="0" hangingPunct="1">
        <a:defRPr sz="1013" kern="1200">
          <a:solidFill>
            <a:schemeClr val="tx1"/>
          </a:solidFill>
          <a:latin typeface="+mn-lt"/>
          <a:ea typeface="+mn-ea"/>
          <a:cs typeface="+mn-cs"/>
        </a:defRPr>
      </a:lvl8pPr>
      <a:lvl9pPr marL="2057349" algn="l" defTabSz="257169"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SOP Review</a:t>
            </a:r>
            <a:endParaRPr lang="en-US" dirty="0"/>
          </a:p>
        </p:txBody>
      </p:sp>
      <p:pic>
        <p:nvPicPr>
          <p:cNvPr id="8" name="Picture 7">
            <a:extLst>
              <a:ext uri="{FF2B5EF4-FFF2-40B4-BE49-F238E27FC236}">
                <a16:creationId xmlns:a16="http://schemas.microsoft.com/office/drawing/2014/main" id="{E806B82A-87B2-4201-9B72-F05FF6FB6AEC}"/>
              </a:ext>
            </a:extLst>
          </p:cNvPr>
          <p:cNvPicPr>
            <a:picLocks noChangeAspect="1"/>
          </p:cNvPicPr>
          <p:nvPr/>
        </p:nvPicPr>
        <p:blipFill>
          <a:blip r:embed="rId2"/>
          <a:stretch>
            <a:fillRect/>
          </a:stretch>
        </p:blipFill>
        <p:spPr>
          <a:xfrm>
            <a:off x="391227" y="514350"/>
            <a:ext cx="6018396" cy="3894256"/>
          </a:xfrm>
          <a:prstGeom prst="rect">
            <a:avLst/>
          </a:prstGeom>
          <a:ln w="6350">
            <a:solidFill>
              <a:schemeClr val="bg1">
                <a:lumMod val="85000"/>
              </a:schemeClr>
            </a:solidFill>
          </a:ln>
        </p:spPr>
      </p:pic>
    </p:spTree>
    <p:extLst>
      <p:ext uri="{BB962C8B-B14F-4D97-AF65-F5344CB8AC3E}">
        <p14:creationId xmlns:p14="http://schemas.microsoft.com/office/powerpoint/2010/main" val="129619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 Blocking Procedures</a:t>
            </a:r>
            <a:endParaRPr lang="en-US" dirty="0"/>
          </a:p>
        </p:txBody>
      </p:sp>
      <p:sp>
        <p:nvSpPr>
          <p:cNvPr id="3" name="Content Placeholder 2"/>
          <p:cNvSpPr>
            <a:spLocks noGrp="1"/>
          </p:cNvSpPr>
          <p:nvPr>
            <p:ph idx="1"/>
          </p:nvPr>
        </p:nvSpPr>
        <p:spPr/>
        <p:txBody>
          <a:bodyPr/>
          <a:lstStyle/>
          <a:p>
            <a:r>
              <a:rPr lang="en-US"/>
              <a:t>Always leave enough room between the blocking vehicle and the work area to allow the blocking vehicle to roll forward without hitting equipment or personnel if it is struck.</a:t>
            </a:r>
          </a:p>
          <a:p>
            <a:r>
              <a:rPr lang="en-US"/>
              <a:t>The significant advantage of an angled block is that it signals to approaching traffic that the emergency vehicle is stopped, parked, and not moving.</a:t>
            </a:r>
            <a:endParaRPr lang="en-US" dirty="0"/>
          </a:p>
        </p:txBody>
      </p:sp>
    </p:spTree>
    <p:extLst>
      <p:ext uri="{BB962C8B-B14F-4D97-AF65-F5344CB8AC3E}">
        <p14:creationId xmlns:p14="http://schemas.microsoft.com/office/powerpoint/2010/main" val="3286523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 Blocking Procedures</a:t>
            </a:r>
            <a:endParaRPr lang="en-US" dirty="0"/>
          </a:p>
        </p:txBody>
      </p:sp>
      <p:sp>
        <p:nvSpPr>
          <p:cNvPr id="3" name="Content Placeholder 2"/>
          <p:cNvSpPr>
            <a:spLocks noGrp="1"/>
          </p:cNvSpPr>
          <p:nvPr>
            <p:ph idx="1"/>
          </p:nvPr>
        </p:nvSpPr>
        <p:spPr/>
        <p:txBody>
          <a:bodyPr/>
          <a:lstStyle/>
          <a:p>
            <a:r>
              <a:rPr lang="en-US"/>
              <a:t>“Block right”: Position on an angle so the front of the apparatus is aimed to the right in the direction of traffic flow. For fire incidents, the unit is often parked on a block right angle to protect pump operators stationed at the pump panel on the driver side of the engine. If the pump panel is not attended, the rig is often positioned on an angle directing traffic to the open lanes for passing the incident.</a:t>
            </a:r>
            <a:endParaRPr lang="en-US" dirty="0"/>
          </a:p>
        </p:txBody>
      </p:sp>
      <p:graphicFrame>
        <p:nvGraphicFramePr>
          <p:cNvPr id="4" name="Object 3">
            <a:extLst>
              <a:ext uri="{FF2B5EF4-FFF2-40B4-BE49-F238E27FC236}">
                <a16:creationId xmlns:a16="http://schemas.microsoft.com/office/drawing/2014/main" id="{C36ACC6D-DFEB-4771-A80F-C5EA03E4895E}"/>
              </a:ext>
            </a:extLst>
          </p:cNvPr>
          <p:cNvGraphicFramePr>
            <a:graphicFrameLocks noChangeAspect="1"/>
          </p:cNvGraphicFramePr>
          <p:nvPr>
            <p:extLst>
              <p:ext uri="{D42A27DB-BD31-4B8C-83A1-F6EECF244321}">
                <p14:modId xmlns:p14="http://schemas.microsoft.com/office/powerpoint/2010/main" val="656600958"/>
              </p:ext>
            </p:extLst>
          </p:nvPr>
        </p:nvGraphicFramePr>
        <p:xfrm>
          <a:off x="1638300" y="2538412"/>
          <a:ext cx="3581400" cy="2014538"/>
        </p:xfrm>
        <a:graphic>
          <a:graphicData uri="http://schemas.openxmlformats.org/presentationml/2006/ole">
            <mc:AlternateContent xmlns:mc="http://schemas.openxmlformats.org/markup-compatibility/2006">
              <mc:Choice xmlns:v="urn:schemas-microsoft-com:vml" Requires="v">
                <p:oleObj spid="_x0000_s1037" r:id="rId3" imgW="24380640" imgH="13714200" progId="">
                  <p:embed/>
                </p:oleObj>
              </mc:Choice>
              <mc:Fallback>
                <p:oleObj r:id="rId3" imgW="24380640" imgH="13714200" progId="">
                  <p:embed/>
                  <p:pic>
                    <p:nvPicPr>
                      <p:cNvPr id="0" name=""/>
                      <p:cNvPicPr/>
                      <p:nvPr/>
                    </p:nvPicPr>
                    <p:blipFill>
                      <a:blip r:embed="rId4"/>
                      <a:stretch>
                        <a:fillRect/>
                      </a:stretch>
                    </p:blipFill>
                    <p:spPr>
                      <a:xfrm>
                        <a:off x="1638300" y="2538412"/>
                        <a:ext cx="3581400" cy="2014538"/>
                      </a:xfrm>
                      <a:prstGeom prst="rect">
                        <a:avLst/>
                      </a:prstGeom>
                    </p:spPr>
                  </p:pic>
                </p:oleObj>
              </mc:Fallback>
            </mc:AlternateContent>
          </a:graphicData>
        </a:graphic>
      </p:graphicFrame>
    </p:spTree>
    <p:extLst>
      <p:ext uri="{BB962C8B-B14F-4D97-AF65-F5344CB8AC3E}">
        <p14:creationId xmlns:p14="http://schemas.microsoft.com/office/powerpoint/2010/main" val="3164778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 Blocking Procedures</a:t>
            </a:r>
            <a:endParaRPr lang="en-US" dirty="0"/>
          </a:p>
        </p:txBody>
      </p:sp>
      <p:sp>
        <p:nvSpPr>
          <p:cNvPr id="3" name="Content Placeholder 2"/>
          <p:cNvSpPr>
            <a:spLocks noGrp="1"/>
          </p:cNvSpPr>
          <p:nvPr>
            <p:ph idx="1"/>
          </p:nvPr>
        </p:nvSpPr>
        <p:spPr/>
        <p:txBody>
          <a:bodyPr/>
          <a:lstStyle/>
          <a:p>
            <a:r>
              <a:rPr lang="en-US"/>
              <a:t>“Block left”: Position on an angle so the front of the apparatus is aimed to the left in the direction of traffic flow.</a:t>
            </a:r>
            <a:endParaRPr lang="en-US" dirty="0"/>
          </a:p>
        </p:txBody>
      </p:sp>
      <p:graphicFrame>
        <p:nvGraphicFramePr>
          <p:cNvPr id="4" name="Object 3">
            <a:extLst>
              <a:ext uri="{FF2B5EF4-FFF2-40B4-BE49-F238E27FC236}">
                <a16:creationId xmlns:a16="http://schemas.microsoft.com/office/drawing/2014/main" id="{7D0AECA8-17DB-406A-8EC1-E4AA43DF936E}"/>
              </a:ext>
            </a:extLst>
          </p:cNvPr>
          <p:cNvGraphicFramePr>
            <a:graphicFrameLocks noChangeAspect="1"/>
          </p:cNvGraphicFramePr>
          <p:nvPr>
            <p:extLst>
              <p:ext uri="{D42A27DB-BD31-4B8C-83A1-F6EECF244321}">
                <p14:modId xmlns:p14="http://schemas.microsoft.com/office/powerpoint/2010/main" val="2722176643"/>
              </p:ext>
            </p:extLst>
          </p:nvPr>
        </p:nvGraphicFramePr>
        <p:xfrm>
          <a:off x="1143000" y="1428750"/>
          <a:ext cx="4572000" cy="2571750"/>
        </p:xfrm>
        <a:graphic>
          <a:graphicData uri="http://schemas.openxmlformats.org/presentationml/2006/ole">
            <mc:AlternateContent xmlns:mc="http://schemas.openxmlformats.org/markup-compatibility/2006">
              <mc:Choice xmlns:v="urn:schemas-microsoft-com:vml" Requires="v">
                <p:oleObj spid="_x0000_s2061" r:id="rId3" imgW="24380640" imgH="13714200" progId="">
                  <p:embed/>
                </p:oleObj>
              </mc:Choice>
              <mc:Fallback>
                <p:oleObj r:id="rId3" imgW="24380640" imgH="13714200" progId="">
                  <p:embed/>
                  <p:pic>
                    <p:nvPicPr>
                      <p:cNvPr id="0" name=""/>
                      <p:cNvPicPr/>
                      <p:nvPr/>
                    </p:nvPicPr>
                    <p:blipFill>
                      <a:blip r:embed="rId4"/>
                      <a:stretch>
                        <a:fillRect/>
                      </a:stretch>
                    </p:blipFill>
                    <p:spPr>
                      <a:xfrm>
                        <a:off x="1143000" y="1428750"/>
                        <a:ext cx="4572000" cy="2571750"/>
                      </a:xfrm>
                      <a:prstGeom prst="rect">
                        <a:avLst/>
                      </a:prstGeom>
                    </p:spPr>
                  </p:pic>
                </p:oleObj>
              </mc:Fallback>
            </mc:AlternateContent>
          </a:graphicData>
        </a:graphic>
      </p:graphicFrame>
    </p:spTree>
    <p:extLst>
      <p:ext uri="{BB962C8B-B14F-4D97-AF65-F5344CB8AC3E}">
        <p14:creationId xmlns:p14="http://schemas.microsoft.com/office/powerpoint/2010/main" val="33640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 Blocking Procedures</a:t>
            </a:r>
            <a:endParaRPr lang="en-US" dirty="0"/>
          </a:p>
        </p:txBody>
      </p:sp>
      <p:sp>
        <p:nvSpPr>
          <p:cNvPr id="3" name="Content Placeholder 2"/>
          <p:cNvSpPr>
            <a:spLocks noGrp="1"/>
          </p:cNvSpPr>
          <p:nvPr>
            <p:ph idx="1"/>
          </p:nvPr>
        </p:nvSpPr>
        <p:spPr/>
        <p:txBody>
          <a:bodyPr/>
          <a:lstStyle/>
          <a:p>
            <a:r>
              <a:rPr lang="en-US"/>
              <a:t>Factors in determining the direction of the block:</a:t>
            </a:r>
          </a:p>
          <a:p>
            <a:pPr lvl="1"/>
            <a:r>
              <a:rPr lang="en-US"/>
              <a:t>the location of the incident in the roadway</a:t>
            </a:r>
          </a:p>
          <a:p>
            <a:pPr lvl="1"/>
            <a:r>
              <a:rPr lang="en-US"/>
              <a:t>traffic flow in the area</a:t>
            </a:r>
          </a:p>
          <a:p>
            <a:pPr lvl="1"/>
            <a:r>
              <a:rPr lang="en-US"/>
              <a:t>type of incident</a:t>
            </a:r>
          </a:p>
          <a:p>
            <a:pPr lvl="1"/>
            <a:r>
              <a:rPr lang="en-US"/>
              <a:t>road topography and available lanes</a:t>
            </a:r>
          </a:p>
          <a:p>
            <a:pPr lvl="1"/>
            <a:r>
              <a:rPr lang="en-US"/>
              <a:t>weather conditions</a:t>
            </a:r>
          </a:p>
          <a:p>
            <a:pPr lvl="1"/>
            <a:r>
              <a:rPr lang="en-US"/>
              <a:t>visibility at the scene</a:t>
            </a:r>
          </a:p>
          <a:p>
            <a:endParaRPr lang="en-US"/>
          </a:p>
          <a:p>
            <a:endParaRPr lang="en-US" dirty="0"/>
          </a:p>
        </p:txBody>
      </p:sp>
    </p:spTree>
    <p:extLst>
      <p:ext uri="{BB962C8B-B14F-4D97-AF65-F5344CB8AC3E}">
        <p14:creationId xmlns:p14="http://schemas.microsoft.com/office/powerpoint/2010/main" val="239490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 Blocking Procedures</a:t>
            </a:r>
            <a:endParaRPr lang="en-US" dirty="0"/>
          </a:p>
        </p:txBody>
      </p:sp>
      <p:sp>
        <p:nvSpPr>
          <p:cNvPr id="3" name="Content Placeholder 2"/>
          <p:cNvSpPr>
            <a:spLocks noGrp="1"/>
          </p:cNvSpPr>
          <p:nvPr>
            <p:ph idx="1"/>
          </p:nvPr>
        </p:nvSpPr>
        <p:spPr/>
        <p:txBody>
          <a:bodyPr/>
          <a:lstStyle/>
          <a:p>
            <a:r>
              <a:rPr lang="en-US" dirty="0"/>
              <a:t>When a linear block is appropriate</a:t>
            </a:r>
          </a:p>
          <a:p>
            <a:r>
              <a:rPr lang="en-US" dirty="0"/>
              <a:t>Linear block: Position the response vehicle in a straight line directly upstream of the first incident vehicle within the same lane.</a:t>
            </a:r>
          </a:p>
        </p:txBody>
      </p:sp>
      <p:pic>
        <p:nvPicPr>
          <p:cNvPr id="5" name="Picture 4">
            <a:extLst>
              <a:ext uri="{FF2B5EF4-FFF2-40B4-BE49-F238E27FC236}">
                <a16:creationId xmlns:a16="http://schemas.microsoft.com/office/drawing/2014/main" id="{FD3BEC60-9FB0-41BD-8BCF-A836F80DA2C1}"/>
              </a:ext>
            </a:extLst>
          </p:cNvPr>
          <p:cNvPicPr>
            <a:picLocks noChangeAspect="1"/>
          </p:cNvPicPr>
          <p:nvPr/>
        </p:nvPicPr>
        <p:blipFill>
          <a:blip r:embed="rId2"/>
          <a:stretch>
            <a:fillRect/>
          </a:stretch>
        </p:blipFill>
        <p:spPr>
          <a:xfrm>
            <a:off x="888206" y="1733550"/>
            <a:ext cx="5081587" cy="2858393"/>
          </a:xfrm>
          <a:prstGeom prst="rect">
            <a:avLst/>
          </a:prstGeom>
        </p:spPr>
      </p:pic>
    </p:spTree>
    <p:extLst>
      <p:ext uri="{BB962C8B-B14F-4D97-AF65-F5344CB8AC3E}">
        <p14:creationId xmlns:p14="http://schemas.microsoft.com/office/powerpoint/2010/main" val="3375184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 Blocking Procedures</a:t>
            </a:r>
            <a:endParaRPr lang="en-US" dirty="0"/>
          </a:p>
        </p:txBody>
      </p:sp>
      <p:sp>
        <p:nvSpPr>
          <p:cNvPr id="3" name="Content Placeholder 2"/>
          <p:cNvSpPr>
            <a:spLocks noGrp="1"/>
          </p:cNvSpPr>
          <p:nvPr>
            <p:ph idx="1"/>
          </p:nvPr>
        </p:nvSpPr>
        <p:spPr/>
        <p:txBody>
          <a:bodyPr/>
          <a:lstStyle/>
          <a:p>
            <a:r>
              <a:rPr lang="en-US" dirty="0"/>
              <a:t>Once a blocking vehicle is parked:</a:t>
            </a:r>
          </a:p>
          <a:p>
            <a:pPr lvl="1"/>
            <a:r>
              <a:rPr lang="en-US" dirty="0"/>
              <a:t>Cut the wheels to their critical wheel angle.</a:t>
            </a:r>
          </a:p>
          <a:p>
            <a:pPr lvl="1"/>
            <a:r>
              <a:rPr lang="en-US" dirty="0"/>
              <a:t>Set the parking brake. </a:t>
            </a:r>
          </a:p>
          <a:p>
            <a:pPr lvl="1"/>
            <a:r>
              <a:rPr lang="en-US" dirty="0"/>
              <a:t>Initiate stationary light shedding procedures according to NFPA standards, department protocol and apparatus capabilities.</a:t>
            </a:r>
          </a:p>
          <a:p>
            <a:pPr lvl="1"/>
            <a:r>
              <a:rPr lang="en-US" dirty="0"/>
              <a:t>Set a wheel chock once the vehicle has been safely exited.</a:t>
            </a:r>
          </a:p>
          <a:p>
            <a:r>
              <a:rPr lang="en-US" dirty="0"/>
              <a:t>Adjust blocking as the incident changes.</a:t>
            </a:r>
          </a:p>
        </p:txBody>
      </p:sp>
    </p:spTree>
    <p:extLst>
      <p:ext uri="{BB962C8B-B14F-4D97-AF65-F5344CB8AC3E}">
        <p14:creationId xmlns:p14="http://schemas.microsoft.com/office/powerpoint/2010/main" val="317727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a:t>
            </a:r>
            <a:endParaRPr lang="en-US" dirty="0"/>
          </a:p>
        </p:txBody>
      </p:sp>
      <p:sp>
        <p:nvSpPr>
          <p:cNvPr id="3" name="Content Placeholder 2"/>
          <p:cNvSpPr>
            <a:spLocks noGrp="1"/>
          </p:cNvSpPr>
          <p:nvPr>
            <p:ph idx="1"/>
          </p:nvPr>
        </p:nvSpPr>
        <p:spPr/>
        <p:txBody>
          <a:bodyPr/>
          <a:lstStyle/>
          <a:p>
            <a:r>
              <a:rPr lang="en-US"/>
              <a:t>Identify gaps between current practice and the SOP.</a:t>
            </a:r>
          </a:p>
          <a:p>
            <a:r>
              <a:rPr lang="en-US"/>
              <a:t>How do we eliminate those gaps?</a:t>
            </a:r>
          </a:p>
          <a:p>
            <a:endParaRPr lang="en-US" dirty="0"/>
          </a:p>
        </p:txBody>
      </p:sp>
    </p:spTree>
    <p:extLst>
      <p:ext uri="{BB962C8B-B14F-4D97-AF65-F5344CB8AC3E}">
        <p14:creationId xmlns:p14="http://schemas.microsoft.com/office/powerpoint/2010/main" val="3199143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Exercise</a:t>
            </a:r>
            <a:endParaRPr lang="en-US" dirty="0"/>
          </a:p>
        </p:txBody>
      </p:sp>
      <p:sp>
        <p:nvSpPr>
          <p:cNvPr id="3" name="Content Placeholder 2"/>
          <p:cNvSpPr>
            <a:spLocks noGrp="1"/>
          </p:cNvSpPr>
          <p:nvPr>
            <p:ph idx="1"/>
          </p:nvPr>
        </p:nvSpPr>
        <p:spPr/>
        <p:txBody>
          <a:bodyPr/>
          <a:lstStyle/>
          <a:p>
            <a:r>
              <a:rPr lang="en-US"/>
              <a:t>[Instructor to insert any needed setup information for the chosen tabletop or practical exercise]</a:t>
            </a:r>
            <a:endParaRPr lang="en-US" dirty="0"/>
          </a:p>
        </p:txBody>
      </p:sp>
    </p:spTree>
    <p:extLst>
      <p:ext uri="{BB962C8B-B14F-4D97-AF65-F5344CB8AC3E}">
        <p14:creationId xmlns:p14="http://schemas.microsoft.com/office/powerpoint/2010/main" val="3337297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a:t>
            </a:r>
            <a:endParaRPr lang="en-US" dirty="0"/>
          </a:p>
        </p:txBody>
      </p:sp>
      <p:sp>
        <p:nvSpPr>
          <p:cNvPr id="3" name="Content Placeholder 2"/>
          <p:cNvSpPr>
            <a:spLocks noGrp="1"/>
          </p:cNvSpPr>
          <p:nvPr>
            <p:ph idx="1"/>
          </p:nvPr>
        </p:nvSpPr>
        <p:spPr/>
        <p:txBody>
          <a:bodyPr/>
          <a:lstStyle/>
          <a:p>
            <a:r>
              <a:rPr lang="en-US"/>
              <a:t>Discuss particular blocking and safe positioning issues pertinent to the department, such as POV parking, coordination with law enforcement vehicle parking, or staging areas for major incidents.</a:t>
            </a:r>
            <a:endParaRPr lang="en-US" dirty="0"/>
          </a:p>
        </p:txBody>
      </p:sp>
    </p:spTree>
    <p:extLst>
      <p:ext uri="{BB962C8B-B14F-4D97-AF65-F5344CB8AC3E}">
        <p14:creationId xmlns:p14="http://schemas.microsoft.com/office/powerpoint/2010/main" val="240314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Information</a:t>
            </a:r>
          </a:p>
        </p:txBody>
      </p:sp>
      <p:sp>
        <p:nvSpPr>
          <p:cNvPr id="3" name="Content Placeholder 2"/>
          <p:cNvSpPr>
            <a:spLocks noGrp="1"/>
          </p:cNvSpPr>
          <p:nvPr>
            <p:ph idx="1"/>
          </p:nvPr>
        </p:nvSpPr>
        <p:spPr/>
        <p:txBody>
          <a:bodyPr/>
          <a:lstStyle/>
          <a:p>
            <a:r>
              <a:rPr lang="en-US" dirty="0"/>
              <a:t>Overview &amp; Purpose</a:t>
            </a:r>
          </a:p>
          <a:p>
            <a:pPr lvl="1"/>
            <a:r>
              <a:rPr lang="en-US" dirty="0"/>
              <a:t>Explain the concepts of blocking &amp; safe positioning and review procedures to execute them properly</a:t>
            </a:r>
          </a:p>
          <a:p>
            <a:r>
              <a:rPr lang="en-US" dirty="0"/>
              <a:t>Topics</a:t>
            </a:r>
          </a:p>
          <a:p>
            <a:pPr lvl="1"/>
            <a:r>
              <a:rPr lang="en-US" dirty="0"/>
              <a:t>Blocking</a:t>
            </a:r>
          </a:p>
          <a:p>
            <a:pPr lvl="1"/>
            <a:r>
              <a:rPr lang="en-US" dirty="0"/>
              <a:t>Safe positioning</a:t>
            </a:r>
          </a:p>
          <a:p>
            <a:pPr lvl="1"/>
            <a:r>
              <a:rPr lang="en-US" dirty="0"/>
              <a:t>Department SOP</a:t>
            </a:r>
          </a:p>
          <a:p>
            <a:pPr lvl="1"/>
            <a:r>
              <a:rPr lang="en-US" dirty="0"/>
              <a:t>Adapting to changing conditions</a:t>
            </a:r>
          </a:p>
          <a:p>
            <a:pPr lvl="1"/>
            <a:r>
              <a:rPr lang="en-US" dirty="0"/>
              <a:t>Safe removal of blocking vehicles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Pre-Class Assignment</a:t>
            </a:r>
            <a:endParaRPr lang="en-US" dirty="0"/>
          </a:p>
        </p:txBody>
      </p:sp>
      <p:sp>
        <p:nvSpPr>
          <p:cNvPr id="3" name="Content Placeholder 2"/>
          <p:cNvSpPr>
            <a:spLocks noGrp="1"/>
          </p:cNvSpPr>
          <p:nvPr>
            <p:ph idx="1"/>
          </p:nvPr>
        </p:nvSpPr>
        <p:spPr/>
        <p:txBody>
          <a:bodyPr/>
          <a:lstStyle/>
          <a:p>
            <a:r>
              <a:rPr lang="en-US"/>
              <a:t>Complete the following modules on learning.respondersafety.com</a:t>
            </a:r>
          </a:p>
          <a:p>
            <a:pPr lvl="1"/>
            <a:r>
              <a:rPr lang="en-US"/>
              <a:t>Blocking Procedures at Roadway Incidents</a:t>
            </a:r>
          </a:p>
          <a:p>
            <a:pPr lvl="1"/>
            <a:r>
              <a:rPr lang="en-US"/>
              <a:t>Termination</a:t>
            </a:r>
          </a:p>
          <a:p>
            <a:pPr lvl="1"/>
            <a:r>
              <a:rPr lang="en-US"/>
              <a:t>The First 15 Minutes at Roadway Incidents (optional)</a:t>
            </a:r>
          </a:p>
          <a:p>
            <a:r>
              <a:rPr lang="en-US"/>
              <a:t>Read our department’s blocking and safe positioning SOP</a:t>
            </a:r>
            <a:endParaRPr lang="en-US" dirty="0"/>
          </a:p>
        </p:txBody>
      </p:sp>
      <p:pic>
        <p:nvPicPr>
          <p:cNvPr id="14" name="Picture 13">
            <a:extLst>
              <a:ext uri="{FF2B5EF4-FFF2-40B4-BE49-F238E27FC236}">
                <a16:creationId xmlns:a16="http://schemas.microsoft.com/office/drawing/2014/main" id="{C833CD4C-7259-474A-B09A-CD560BD02DD8}"/>
              </a:ext>
            </a:extLst>
          </p:cNvPr>
          <p:cNvPicPr>
            <a:picLocks noChangeAspect="1"/>
          </p:cNvPicPr>
          <p:nvPr/>
        </p:nvPicPr>
        <p:blipFill>
          <a:blip r:embed="rId2"/>
          <a:stretch>
            <a:fillRect/>
          </a:stretch>
        </p:blipFill>
        <p:spPr>
          <a:xfrm>
            <a:off x="2966541" y="2531752"/>
            <a:ext cx="2361755" cy="1451344"/>
          </a:xfrm>
          <a:prstGeom prst="rect">
            <a:avLst/>
          </a:prstGeom>
        </p:spPr>
      </p:pic>
      <p:pic>
        <p:nvPicPr>
          <p:cNvPr id="16" name="Picture 15">
            <a:extLst>
              <a:ext uri="{FF2B5EF4-FFF2-40B4-BE49-F238E27FC236}">
                <a16:creationId xmlns:a16="http://schemas.microsoft.com/office/drawing/2014/main" id="{02E97820-4182-402C-B31D-67A1AC7E0516}"/>
              </a:ext>
            </a:extLst>
          </p:cNvPr>
          <p:cNvPicPr>
            <a:picLocks noChangeAspect="1"/>
          </p:cNvPicPr>
          <p:nvPr/>
        </p:nvPicPr>
        <p:blipFill>
          <a:blip r:embed="rId3"/>
          <a:stretch>
            <a:fillRect/>
          </a:stretch>
        </p:blipFill>
        <p:spPr>
          <a:xfrm>
            <a:off x="381000" y="2343150"/>
            <a:ext cx="2362200" cy="1453104"/>
          </a:xfrm>
          <a:prstGeom prst="rect">
            <a:avLst/>
          </a:prstGeom>
        </p:spPr>
      </p:pic>
      <p:pic>
        <p:nvPicPr>
          <p:cNvPr id="12" name="Picture 11">
            <a:extLst>
              <a:ext uri="{FF2B5EF4-FFF2-40B4-BE49-F238E27FC236}">
                <a16:creationId xmlns:a16="http://schemas.microsoft.com/office/drawing/2014/main" id="{5203CDCD-0C2E-4831-9166-41D7CA4179DB}"/>
              </a:ext>
            </a:extLst>
          </p:cNvPr>
          <p:cNvPicPr>
            <a:picLocks noChangeAspect="1"/>
          </p:cNvPicPr>
          <p:nvPr/>
        </p:nvPicPr>
        <p:blipFill>
          <a:blip r:embed="rId4"/>
          <a:stretch>
            <a:fillRect/>
          </a:stretch>
        </p:blipFill>
        <p:spPr>
          <a:xfrm>
            <a:off x="1699939" y="3518808"/>
            <a:ext cx="2361755" cy="1451344"/>
          </a:xfrm>
          <a:prstGeom prst="rect">
            <a:avLst/>
          </a:prstGeom>
        </p:spPr>
      </p:pic>
    </p:spTree>
    <p:extLst>
      <p:ext uri="{BB962C8B-B14F-4D97-AF65-F5344CB8AC3E}">
        <p14:creationId xmlns:p14="http://schemas.microsoft.com/office/powerpoint/2010/main" val="3487062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endParaRPr lang="en-US" dirty="0"/>
          </a:p>
        </p:txBody>
      </p:sp>
      <p:sp>
        <p:nvSpPr>
          <p:cNvPr id="3" name="Content Placeholder 2"/>
          <p:cNvSpPr>
            <a:spLocks noGrp="1"/>
          </p:cNvSpPr>
          <p:nvPr>
            <p:ph idx="1"/>
          </p:nvPr>
        </p:nvSpPr>
        <p:spPr/>
        <p:txBody>
          <a:bodyPr/>
          <a:lstStyle/>
          <a:p>
            <a:r>
              <a:rPr lang="en-US"/>
              <a:t>Understand department SOP on advance warning and transition areas</a:t>
            </a:r>
          </a:p>
          <a:p>
            <a:r>
              <a:rPr lang="en-US"/>
              <a:t>Explain purpose and advantages of blocking</a:t>
            </a:r>
          </a:p>
          <a:p>
            <a:r>
              <a:rPr lang="en-US"/>
              <a:t>Identify where blocking vehicles are positioned within a TIMA</a:t>
            </a:r>
          </a:p>
          <a:p>
            <a:r>
              <a:rPr lang="en-US"/>
              <a:t>Properly position a blocking vehicle at a variety of incident scene configurations</a:t>
            </a:r>
            <a:endParaRPr lang="en-US" dirty="0"/>
          </a:p>
        </p:txBody>
      </p:sp>
    </p:spTree>
    <p:extLst>
      <p:ext uri="{BB962C8B-B14F-4D97-AF65-F5344CB8AC3E}">
        <p14:creationId xmlns:p14="http://schemas.microsoft.com/office/powerpoint/2010/main" val="169781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NFPA 1091 JPRs</a:t>
            </a:r>
            <a:endParaRPr lang="en-US" dirty="0"/>
          </a:p>
        </p:txBody>
      </p:sp>
      <p:sp>
        <p:nvSpPr>
          <p:cNvPr id="3" name="Content Placeholder 2"/>
          <p:cNvSpPr>
            <a:spLocks noGrp="1"/>
          </p:cNvSpPr>
          <p:nvPr>
            <p:ph idx="1"/>
          </p:nvPr>
        </p:nvSpPr>
        <p:spPr/>
        <p:txBody>
          <a:bodyPr/>
          <a:lstStyle/>
          <a:p>
            <a:r>
              <a:rPr lang="en-US"/>
              <a:t>4.2.2 Position a vehicle to provide a TIMA at a traffic incident, given a vehicle and a traffic incident, so that the vehicle is safe-positioned to approaching traffic.</a:t>
            </a:r>
          </a:p>
          <a:p>
            <a:r>
              <a:rPr lang="en-US"/>
              <a:t>4.2.9 Perform TIMA demobilization functions, given a traffic incident, orders to demobilize, and TTC devices, so that safety and communication among all responders is maintained, all TTC devices are removed, and all resources and personnel are cleared from the scene.</a:t>
            </a:r>
            <a:endParaRPr lang="en-US" dirty="0"/>
          </a:p>
        </p:txBody>
      </p:sp>
    </p:spTree>
    <p:extLst>
      <p:ext uri="{BB962C8B-B14F-4D97-AF65-F5344CB8AC3E}">
        <p14:creationId xmlns:p14="http://schemas.microsoft.com/office/powerpoint/2010/main" val="72163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Department Training Requirements</a:t>
            </a:r>
            <a:endParaRPr lang="en-US" dirty="0"/>
          </a:p>
        </p:txBody>
      </p:sp>
      <p:sp>
        <p:nvSpPr>
          <p:cNvPr id="3" name="Content Placeholder 2"/>
          <p:cNvSpPr>
            <a:spLocks noGrp="1"/>
          </p:cNvSpPr>
          <p:nvPr>
            <p:ph idx="1"/>
          </p:nvPr>
        </p:nvSpPr>
        <p:spPr/>
        <p:txBody>
          <a:bodyPr/>
          <a:lstStyle/>
          <a:p>
            <a:r>
              <a:rPr lang="en-US"/>
              <a:t>[Instructor to insert correlations to department training rotations]</a:t>
            </a:r>
            <a:endParaRPr lang="en-US" dirty="0"/>
          </a:p>
        </p:txBody>
      </p:sp>
    </p:spTree>
    <p:extLst>
      <p:ext uri="{BB962C8B-B14F-4D97-AF65-F5344CB8AC3E}">
        <p14:creationId xmlns:p14="http://schemas.microsoft.com/office/powerpoint/2010/main" val="287706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endParaRPr lang="en-US" dirty="0"/>
          </a:p>
        </p:txBody>
      </p:sp>
      <p:pic>
        <p:nvPicPr>
          <p:cNvPr id="6" name="PP_Blocking Safe Positioning">
            <a:hlinkClick r:id="" action="ppaction://media"/>
            <a:extLst>
              <a:ext uri="{FF2B5EF4-FFF2-40B4-BE49-F238E27FC236}">
                <a16:creationId xmlns:a16="http://schemas.microsoft.com/office/drawing/2014/main" id="{F5CBE7F7-6BEE-4C0A-A1CF-A8A7D99CC6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 y="638175"/>
            <a:ext cx="6324600" cy="3566372"/>
          </a:xfrm>
          <a:prstGeom prst="rect">
            <a:avLst/>
          </a:prstGeom>
        </p:spPr>
      </p:pic>
    </p:spTree>
    <p:extLst>
      <p:ext uri="{BB962C8B-B14F-4D97-AF65-F5344CB8AC3E}">
        <p14:creationId xmlns:p14="http://schemas.microsoft.com/office/powerpoint/2010/main" val="83421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Study</a:t>
            </a:r>
            <a:endParaRPr lang="en-US" dirty="0"/>
          </a:p>
        </p:txBody>
      </p:sp>
      <p:sp>
        <p:nvSpPr>
          <p:cNvPr id="3" name="Content Placeholder 2"/>
          <p:cNvSpPr>
            <a:spLocks noGrp="1"/>
          </p:cNvSpPr>
          <p:nvPr>
            <p:ph idx="1"/>
          </p:nvPr>
        </p:nvSpPr>
        <p:spPr/>
        <p:txBody>
          <a:bodyPr/>
          <a:lstStyle/>
          <a:p>
            <a:r>
              <a:rPr lang="en-US"/>
              <a:t>[Instructor to insert summary and teaching points from selected case study]</a:t>
            </a:r>
            <a:endParaRPr lang="en-US" dirty="0"/>
          </a:p>
        </p:txBody>
      </p:sp>
    </p:spTree>
    <p:extLst>
      <p:ext uri="{BB962C8B-B14F-4D97-AF65-F5344CB8AC3E}">
        <p14:creationId xmlns:p14="http://schemas.microsoft.com/office/powerpoint/2010/main" val="2381849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SOP Review</a:t>
            </a:r>
            <a:endParaRPr lang="en-US" dirty="0"/>
          </a:p>
        </p:txBody>
      </p:sp>
      <p:sp>
        <p:nvSpPr>
          <p:cNvPr id="3" name="Content Placeholder 2"/>
          <p:cNvSpPr>
            <a:spLocks noGrp="1"/>
          </p:cNvSpPr>
          <p:nvPr>
            <p:ph idx="1"/>
          </p:nvPr>
        </p:nvSpPr>
        <p:spPr/>
        <p:txBody>
          <a:bodyPr/>
          <a:lstStyle/>
          <a:p>
            <a:r>
              <a:rPr lang="en-US"/>
              <a:t>[Instructor to insert key points from the department’s SOP]</a:t>
            </a:r>
            <a:endParaRPr lang="en-US" dirty="0"/>
          </a:p>
        </p:txBody>
      </p:sp>
    </p:spTree>
    <p:extLst>
      <p:ext uri="{BB962C8B-B14F-4D97-AF65-F5344CB8AC3E}">
        <p14:creationId xmlns:p14="http://schemas.microsoft.com/office/powerpoint/2010/main" val="2351119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5394</TotalTime>
  <Words>614</Words>
  <Application>Microsoft Office PowerPoint</Application>
  <PresentationFormat>Custom</PresentationFormat>
  <Paragraphs>64</Paragraphs>
  <Slides>19</Slides>
  <Notes>1</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19</vt:i4>
      </vt:variant>
    </vt:vector>
  </HeadingPairs>
  <TitlesOfParts>
    <vt:vector size="22" baseType="lpstr">
      <vt:lpstr>Arial</vt:lpstr>
      <vt:lpstr>Calibri</vt:lpstr>
      <vt:lpstr>Office Theme</vt:lpstr>
      <vt:lpstr>PowerPoint Presentation</vt:lpstr>
      <vt:lpstr>Administrative Information</vt:lpstr>
      <vt:lpstr>Pre-Class Assignment</vt:lpstr>
      <vt:lpstr>Learning Objectives</vt:lpstr>
      <vt:lpstr>NFPA 1091 JPRs</vt:lpstr>
      <vt:lpstr>Department Training Requirements</vt:lpstr>
      <vt:lpstr>Introduction</vt:lpstr>
      <vt:lpstr>Case Study</vt:lpstr>
      <vt:lpstr>SOP Review</vt:lpstr>
      <vt:lpstr>SOP Review</vt:lpstr>
      <vt:lpstr>Discussion: Blocking Procedures</vt:lpstr>
      <vt:lpstr>Discussion: Blocking Procedures</vt:lpstr>
      <vt:lpstr>Discussion: Blocking Procedures</vt:lpstr>
      <vt:lpstr>Discussion: Blocking Procedures</vt:lpstr>
      <vt:lpstr>Discussion: Blocking Procedures</vt:lpstr>
      <vt:lpstr>Discussion: Blocking Procedures</vt:lpstr>
      <vt:lpstr>Discussion</vt:lpstr>
      <vt:lpstr>Exercise</vt:lpstr>
      <vt:lpstr>Wrap Up</vt:lpstr>
    </vt:vector>
  </TitlesOfParts>
  <Company>Unreal Productions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Fires Involving Youth</dc:title>
  <dc:creator>Cathy Dipierro</dc:creator>
  <cp:lastModifiedBy>Jason Jammer</cp:lastModifiedBy>
  <cp:revision>706</cp:revision>
  <dcterms:created xsi:type="dcterms:W3CDTF">2016-08-16T21:31:29Z</dcterms:created>
  <dcterms:modified xsi:type="dcterms:W3CDTF">2019-04-18T19:16:08Z</dcterms:modified>
</cp:coreProperties>
</file>