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8" r:id="rId6"/>
    <p:sldId id="260" r:id="rId7"/>
    <p:sldId id="261" r:id="rId8"/>
    <p:sldId id="262" r:id="rId9"/>
    <p:sldId id="263" r:id="rId10"/>
    <p:sldId id="269" r:id="rId11"/>
    <p:sldId id="264" r:id="rId12"/>
    <p:sldId id="266" r:id="rId13"/>
    <p:sldId id="267" r:id="rId14"/>
  </p:sldIdLst>
  <p:sldSz cx="6858000" cy="5143500"/>
  <p:notesSz cx="9144000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thy Dipierro" initials="CD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3475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1570" autoAdjust="0"/>
  </p:normalViewPr>
  <p:slideViewPr>
    <p:cSldViewPr snapToObjects="1">
      <p:cViewPr varScale="1">
        <p:scale>
          <a:sx n="177" d="100"/>
          <a:sy n="177" d="100"/>
        </p:scale>
        <p:origin x="2778" y="144"/>
      </p:cViewPr>
      <p:guideLst>
        <p:guide orient="horz" pos="1620"/>
        <p:guide pos="2160"/>
      </p:guideLst>
    </p:cSldViewPr>
  </p:slideViewPr>
  <p:outlineViewPr>
    <p:cViewPr>
      <p:scale>
        <a:sx n="33" d="100"/>
        <a:sy n="33" d="100"/>
      </p:scale>
      <p:origin x="0" y="-1090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43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756417-E8C3-1243-A99E-35FB47A5BCB1}" type="datetimeFigureOut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5C5B97-7B36-A144-8769-5C9BE45D1F1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25781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00482-1102-3440-B0B5-A14E48B5AF9C}" type="datetimeFigureOut">
              <a:rPr lang="en-US" smtClean="0"/>
              <a:pPr/>
              <a:t>4/18/2019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4350"/>
            <a:ext cx="3429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26BA3-81A2-7C40-945F-19FA6F28FFD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98618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A26BA3-81A2-7C40-945F-19FA6F28FFD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91258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2CD39F9-2CDD-4B2F-BD2D-519EBC7018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6858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" y="57151"/>
            <a:ext cx="6686550" cy="380999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22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2875" y="441724"/>
            <a:ext cx="6600825" cy="3882626"/>
          </a:xfrm>
          <a:prstGeom prst="rect">
            <a:avLst/>
          </a:prstGeom>
        </p:spPr>
        <p:txBody>
          <a:bodyPr/>
          <a:lstStyle>
            <a:lvl1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5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013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C5601F3-120B-4606-BF57-B98FC5FC31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433590"/>
            <a:ext cx="6858000" cy="709910"/>
          </a:xfrm>
          <a:prstGeom prst="rect">
            <a:avLst/>
          </a:prstGeom>
        </p:spPr>
      </p:pic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hdr="0"/>
  <p:txStyles>
    <p:titleStyle>
      <a:lvl1pPr algn="ctr" defTabSz="257169" rtl="0" eaLnBrk="1" latinLnBrk="0" hangingPunct="1">
        <a:spcBef>
          <a:spcPct val="0"/>
        </a:spcBef>
        <a:buNone/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876" indent="-192876" algn="l" defTabSz="257169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17899" indent="-160731" algn="l" defTabSz="257169" rtl="0" eaLnBrk="1" latinLnBrk="0" hangingPunct="1">
        <a:spcBef>
          <a:spcPct val="20000"/>
        </a:spcBef>
        <a:buFont typeface="Arial"/>
        <a:buChar char="–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257169" rtl="0" eaLnBrk="1" latinLnBrk="0" hangingPunct="1">
        <a:spcBef>
          <a:spcPct val="20000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257169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257169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257169" rtl="0" eaLnBrk="1" latinLnBrk="0" hangingPunct="1">
        <a:spcBef>
          <a:spcPct val="20000"/>
        </a:spcBef>
        <a:buFont typeface="Arial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257169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SOP Review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7B298A-F564-4B81-8CB5-F97125B9FB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27" y="514350"/>
            <a:ext cx="6018396" cy="3894256"/>
          </a:xfrm>
          <a:prstGeom prst="rect">
            <a:avLst/>
          </a:prstGeom>
          <a:ln w="6350"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758634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Situations in which manual traffic control is used</a:t>
            </a:r>
          </a:p>
          <a:p>
            <a:r>
              <a:rPr lang="en-US"/>
              <a:t>Situations in which manual traffic control is not used</a:t>
            </a:r>
          </a:p>
          <a:p>
            <a:r>
              <a:rPr lang="en-US"/>
              <a:t>How the determination whether to use manual traffic control is made and who makes it</a:t>
            </a:r>
          </a:p>
          <a:p>
            <a:r>
              <a:rPr lang="en-US"/>
              <a:t>Identify gaps between current practice and the SOP and how to eliminate those gaps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5237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Exercise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any needed setup information for the chosen tabletop or practical exercise]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72970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Wrap 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How to coordinate traffic control with other agencies present at roadway incidents in our jurisdiction</a:t>
            </a:r>
          </a:p>
          <a:p>
            <a:r>
              <a:rPr lang="en-US"/>
              <a:t>Under what circumstances the department is tasked with providing traffic control and under what circumstances a different department may provide it</a:t>
            </a:r>
          </a:p>
          <a:p>
            <a:r>
              <a:rPr lang="en-US"/>
              <a:t>Whether those other departments use the same or different signals and how we might train together to be fluent in each others’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1400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Administrative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&amp; Purpose</a:t>
            </a:r>
          </a:p>
          <a:p>
            <a:pPr lvl="1"/>
            <a:r>
              <a:rPr lang="en-US" dirty="0"/>
              <a:t>Learn/Practice manual traffic control signals</a:t>
            </a:r>
          </a:p>
          <a:p>
            <a:r>
              <a:rPr lang="en-US" dirty="0"/>
              <a:t>Topics</a:t>
            </a:r>
          </a:p>
          <a:p>
            <a:pPr lvl="1"/>
            <a:r>
              <a:rPr lang="en-US" i="1" dirty="0"/>
              <a:t>NFPA 1091</a:t>
            </a:r>
          </a:p>
          <a:p>
            <a:pPr lvl="1"/>
            <a:r>
              <a:rPr lang="en-US" dirty="0"/>
              <a:t>PPE / high visibility apparel</a:t>
            </a:r>
          </a:p>
          <a:p>
            <a:pPr lvl="1"/>
            <a:r>
              <a:rPr lang="en-US" dirty="0"/>
              <a:t>Manual traffic control signals</a:t>
            </a:r>
          </a:p>
          <a:p>
            <a:pPr lvl="1"/>
            <a:r>
              <a:rPr lang="en-US" dirty="0"/>
              <a:t>Manual traffic control equipment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Pre-Class Assignment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Complete the following modules on learning.respondersafety.com</a:t>
            </a:r>
          </a:p>
          <a:p>
            <a:pPr lvl="1"/>
            <a:r>
              <a:rPr lang="en-US"/>
              <a:t>Understanding the New NFPA 1091</a:t>
            </a:r>
          </a:p>
          <a:p>
            <a:pPr lvl="1"/>
            <a:r>
              <a:rPr lang="en-US"/>
              <a:t>Intro to Fire Service Traffic Control Professional</a:t>
            </a:r>
          </a:p>
          <a:p>
            <a:pPr lvl="1"/>
            <a:r>
              <a:rPr lang="en-US"/>
              <a:t>Safe Fire Service Traffic Control Practices</a:t>
            </a:r>
          </a:p>
          <a:p>
            <a:r>
              <a:rPr lang="en-US"/>
              <a:t>Read our department’s SOPs related to manual traffic control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DD857E9-E75C-41E8-A96B-E9EE4E5C26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038" y="2316493"/>
            <a:ext cx="2809003" cy="17261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040015-71EF-431F-B37B-DE9F750FA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0204" y="2359337"/>
            <a:ext cx="2809003" cy="17261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4D797A-103C-472B-A42C-8489EF2A62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3153269"/>
            <a:ext cx="2809003" cy="172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0627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Learning Objectives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Understand the importance of manual traffic control</a:t>
            </a:r>
          </a:p>
          <a:p>
            <a:r>
              <a:rPr lang="en-US" dirty="0"/>
              <a:t>Understand the role of the department in providing manual traffic control</a:t>
            </a:r>
          </a:p>
          <a:p>
            <a:r>
              <a:rPr lang="en-US" dirty="0"/>
              <a:t>Describe the purpose of </a:t>
            </a:r>
            <a:r>
              <a:rPr lang="en-US" i="1" dirty="0"/>
              <a:t>NFPA 1091 </a:t>
            </a:r>
            <a:r>
              <a:rPr lang="en-US" dirty="0"/>
              <a:t>and its relevance to the department’s work</a:t>
            </a:r>
          </a:p>
          <a:p>
            <a:r>
              <a:rPr lang="en-US" dirty="0"/>
              <a:t>Demonstrate proper manual traffic control signals in accordance with department policy</a:t>
            </a:r>
          </a:p>
        </p:txBody>
      </p:sp>
    </p:spTree>
    <p:extLst>
      <p:ext uri="{BB962C8B-B14F-4D97-AF65-F5344CB8AC3E}">
        <p14:creationId xmlns:p14="http://schemas.microsoft.com/office/powerpoint/2010/main" val="16978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/>
              <a:t>NFPA 1091 </a:t>
            </a:r>
            <a:r>
              <a:rPr lang="en-US" dirty="0" err="1"/>
              <a:t>JPRs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4.2.3 Establish a TIMA at a traffic incident</a:t>
            </a:r>
          </a:p>
          <a:p>
            <a:r>
              <a:rPr lang="en-US"/>
              <a:t>4.2.5 Operate as a member of a team within a TIMA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163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Department Training Requirements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correlations to department training rotations]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0683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Introduction</a:t>
            </a:r>
            <a:endParaRPr lang="en-US" dirty="0"/>
          </a:p>
        </p:txBody>
      </p:sp>
      <p:pic>
        <p:nvPicPr>
          <p:cNvPr id="6" name="PP_ManualTrafficControl">
            <a:hlinkClick r:id="" action="ppaction://media"/>
            <a:extLst>
              <a:ext uri="{FF2B5EF4-FFF2-40B4-BE49-F238E27FC236}">
                <a16:creationId xmlns:a16="http://schemas.microsoft.com/office/drawing/2014/main" id="{9A122A46-6522-427A-8DBC-7C06F0E607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" y="514350"/>
            <a:ext cx="6324600" cy="3566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421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3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Case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summary and teaching points from selected case study]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8497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SOP 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[Instructor to insert key points from the department’s SOP related to this topic]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119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5230</TotalTime>
  <Words>308</Words>
  <Application>Microsoft Office PowerPoint</Application>
  <PresentationFormat>Custom</PresentationFormat>
  <Paragraphs>42</Paragraphs>
  <Slides>13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6" baseType="lpstr">
      <vt:lpstr>Arial</vt:lpstr>
      <vt:lpstr>Calibri</vt:lpstr>
      <vt:lpstr>Office Theme</vt:lpstr>
      <vt:lpstr>PowerPoint Presentation</vt:lpstr>
      <vt:lpstr>Administrative Information</vt:lpstr>
      <vt:lpstr>Pre-Class Assignment</vt:lpstr>
      <vt:lpstr>Learning Objectives</vt:lpstr>
      <vt:lpstr>NFPA 1091 JPRs</vt:lpstr>
      <vt:lpstr>Department Training Requirements</vt:lpstr>
      <vt:lpstr>Introduction</vt:lpstr>
      <vt:lpstr>Case Study</vt:lpstr>
      <vt:lpstr>SOP Review</vt:lpstr>
      <vt:lpstr>SOP Review</vt:lpstr>
      <vt:lpstr>Discussion</vt:lpstr>
      <vt:lpstr>Exercise</vt:lpstr>
      <vt:lpstr>Wrap Up</vt:lpstr>
    </vt:vector>
  </TitlesOfParts>
  <Company>Unreal Productions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Fires Involving Youth</dc:title>
  <dc:creator>Cathy Dipierro</dc:creator>
  <cp:lastModifiedBy>Jason Jammer</cp:lastModifiedBy>
  <cp:revision>697</cp:revision>
  <dcterms:created xsi:type="dcterms:W3CDTF">2016-08-16T21:31:29Z</dcterms:created>
  <dcterms:modified xsi:type="dcterms:W3CDTF">2019-04-18T20:02:53Z</dcterms:modified>
</cp:coreProperties>
</file>