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6858000" cy="51435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y Dipierro" initials="C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47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570" autoAdjust="0"/>
  </p:normalViewPr>
  <p:slideViewPr>
    <p:cSldViewPr snapToObjects="1">
      <p:cViewPr varScale="1">
        <p:scale>
          <a:sx n="177" d="100"/>
          <a:sy n="177" d="100"/>
        </p:scale>
        <p:origin x="2778" y="14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10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56417-E8C3-1243-A99E-35FB47A5BCB1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C5B97-7B36-A144-8769-5C9BE45D1F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0482-1102-3440-B0B5-A14E48B5AF9C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6BA3-81A2-7C40-945F-19FA6F28FF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86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26BA3-81A2-7C40-945F-19FA6F28FFD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2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6F6202-E041-401E-9D1A-8DF121178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57151"/>
            <a:ext cx="6686550" cy="38099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441724"/>
            <a:ext cx="6600825" cy="3882626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412A1-BDDA-4D12-8944-512DCEF94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33590"/>
            <a:ext cx="6858000" cy="70991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257169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6" indent="-192876" algn="l" defTabSz="25716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257169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257169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257169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handle the following types of noninvolved persons:</a:t>
            </a:r>
          </a:p>
          <a:p>
            <a:pPr lvl="1"/>
            <a:r>
              <a:rPr lang="en-US" dirty="0"/>
              <a:t>Family member or friend who arrives to pick up a victim</a:t>
            </a:r>
          </a:p>
          <a:p>
            <a:pPr lvl="1"/>
            <a:r>
              <a:rPr lang="en-US" dirty="0"/>
              <a:t>Distraught person seeking information on victims</a:t>
            </a:r>
          </a:p>
          <a:p>
            <a:pPr lvl="1"/>
            <a:r>
              <a:rPr lang="en-US" dirty="0"/>
              <a:t>Person attempting to videotape or photograph the incident and the response</a:t>
            </a:r>
          </a:p>
          <a:p>
            <a:pPr lvl="1"/>
            <a:r>
              <a:rPr lang="en-US" dirty="0"/>
              <a:t>A known reporter or photographer from a mainstream media outlet seeking information and a vantage point to cover the incident</a:t>
            </a:r>
          </a:p>
          <a:p>
            <a:pPr lvl="1"/>
            <a:r>
              <a:rPr lang="en-US" dirty="0"/>
              <a:t>A person claiming to be a blogger covering the incident in the public interest</a:t>
            </a:r>
          </a:p>
          <a:p>
            <a:pPr lvl="1"/>
            <a:r>
              <a:rPr lang="en-US" dirty="0"/>
              <a:t>An area resident who wants to watch because they are curious about the response</a:t>
            </a:r>
          </a:p>
          <a:p>
            <a:pPr lvl="1"/>
            <a:r>
              <a:rPr lang="en-US" dirty="0"/>
              <a:t>An unmanned drone taking aerial footage of the scene</a:t>
            </a:r>
          </a:p>
        </p:txBody>
      </p:sp>
    </p:spTree>
    <p:extLst>
      <p:ext uri="{BB962C8B-B14F-4D97-AF65-F5344CB8AC3E}">
        <p14:creationId xmlns:p14="http://schemas.microsoft.com/office/powerpoint/2010/main" val="3286523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any needed setup information for the chosen tabletop or practical exercise]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9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Recap the most important points of the department’s scene control SOP as related to the training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4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Administrative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Overview &amp; Purpose</a:t>
            </a:r>
          </a:p>
          <a:p>
            <a:pPr lvl="1"/>
            <a:r>
              <a:rPr lang="en-US"/>
              <a:t>Explain the importance of scene control and how to implement basic scene control measures at a scene</a:t>
            </a:r>
          </a:p>
          <a:p>
            <a:r>
              <a:rPr lang="en-US"/>
              <a:t>Topics</a:t>
            </a:r>
          </a:p>
          <a:p>
            <a:pPr lvl="1"/>
            <a:r>
              <a:rPr lang="en-US"/>
              <a:t>Department SOPs</a:t>
            </a:r>
          </a:p>
          <a:p>
            <a:pPr lvl="1"/>
            <a:r>
              <a:rPr lang="en-US"/>
              <a:t>Dispatch of personnel</a:t>
            </a:r>
          </a:p>
          <a:p>
            <a:pPr lvl="1"/>
            <a:r>
              <a:rPr lang="en-US"/>
              <a:t>Accountability system</a:t>
            </a:r>
          </a:p>
          <a:p>
            <a:pPr lvl="1"/>
            <a:r>
              <a:rPr lang="en-US"/>
              <a:t>Designating staging areas</a:t>
            </a:r>
          </a:p>
          <a:p>
            <a:pPr lvl="1"/>
            <a:r>
              <a:rPr lang="en-US"/>
              <a:t>Managing non-involved persons</a:t>
            </a:r>
          </a:p>
          <a:p>
            <a:pPr lvl="1"/>
            <a:r>
              <a:rPr lang="en-US"/>
              <a:t>Managing news media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Pre-Class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Complete the following modules on learning.respondersafety.com</a:t>
            </a:r>
          </a:p>
          <a:p>
            <a:pPr lvl="1"/>
            <a:r>
              <a:rPr lang="en-US"/>
              <a:t>Scene Control</a:t>
            </a:r>
          </a:p>
          <a:p>
            <a:r>
              <a:rPr lang="en-US"/>
              <a:t>Read our department’s scene control SOP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21DB6-C864-412F-A0EF-2FA1E7696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809750"/>
            <a:ext cx="4276725" cy="26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Understand department SOPs on scene control</a:t>
            </a:r>
          </a:p>
          <a:p>
            <a:r>
              <a:rPr lang="en-US"/>
              <a:t>Describe how personnel are dispatched and accounted for at the scene</a:t>
            </a:r>
          </a:p>
          <a:p>
            <a:r>
              <a:rPr lang="en-US"/>
              <a:t>Explain why scene control is important</a:t>
            </a:r>
          </a:p>
          <a:p>
            <a:r>
              <a:rPr lang="en-US"/>
              <a:t>Properly designate staging areas</a:t>
            </a:r>
          </a:p>
          <a:p>
            <a:r>
              <a:rPr lang="en-US"/>
              <a:t>React appropriately to various situations of encountering non-involved persons at the scene</a:t>
            </a:r>
          </a:p>
          <a:p>
            <a:r>
              <a:rPr lang="en-US"/>
              <a:t>React appropriately to media presence at the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NFPA 1091 JPRs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4.2.6 Manage noninvolved persons found near or within a TIMA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3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Department Training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correlations to department training rotations]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6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5" name="PP_SceneControl">
            <a:hlinkClick r:id="" action="ppaction://media"/>
            <a:extLst>
              <a:ext uri="{FF2B5EF4-FFF2-40B4-BE49-F238E27FC236}">
                <a16:creationId xmlns:a16="http://schemas.microsoft.com/office/drawing/2014/main" id="{0FF18572-9438-421B-89D2-222F7163C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" y="590550"/>
            <a:ext cx="6324600" cy="35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summary and teaching points from selected case study]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4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SOP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key points from the department’s SOP related to this topic]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19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5438</TotalTime>
  <Words>300</Words>
  <Application>Microsoft Office PowerPoint</Application>
  <PresentationFormat>Custom</PresentationFormat>
  <Paragraphs>44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Administrative Information</vt:lpstr>
      <vt:lpstr>Pre-Class Assignment</vt:lpstr>
      <vt:lpstr>Learning Objectives</vt:lpstr>
      <vt:lpstr>NFPA 1091 JPRs</vt:lpstr>
      <vt:lpstr>Department Training Requirements</vt:lpstr>
      <vt:lpstr>Introduction</vt:lpstr>
      <vt:lpstr>Case Study</vt:lpstr>
      <vt:lpstr>SOP Review</vt:lpstr>
      <vt:lpstr>Discussion</vt:lpstr>
      <vt:lpstr>Exercise</vt:lpstr>
      <vt:lpstr>Wrap Up</vt:lpstr>
    </vt:vector>
  </TitlesOfParts>
  <Company>Unreal Productions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Fires Involving Youth</dc:title>
  <dc:creator>Cathy Dipierro</dc:creator>
  <cp:lastModifiedBy>Jason Jammer</cp:lastModifiedBy>
  <cp:revision>690</cp:revision>
  <dcterms:created xsi:type="dcterms:W3CDTF">2016-08-16T21:31:29Z</dcterms:created>
  <dcterms:modified xsi:type="dcterms:W3CDTF">2019-04-19T13:24:42Z</dcterms:modified>
</cp:coreProperties>
</file>